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1" r:id="rId6"/>
    <p:sldId id="260" r:id="rId7"/>
  </p:sldIdLst>
  <p:sldSz cx="18288000" cy="10287000"/>
  <p:notesSz cx="6858000" cy="9144000"/>
  <p:embeddedFontLst>
    <p:embeddedFont>
      <p:font typeface="Calibri" panose="020F0502020204030204" pitchFamily="34" charset="0"/>
      <p:regular r:id="rId8"/>
      <p:bold r:id="rId9"/>
      <p:italic r:id="rId10"/>
      <p:boldItalic r:id="rId11"/>
    </p:embeddedFont>
    <p:embeddedFont>
      <p:font typeface="Mulish Bold" panose="020B0604020202020204" charset="0"/>
      <p:regular r:id="rId12"/>
    </p:embeddedFont>
    <p:embeddedFont>
      <p:font typeface="Mulish Heavy"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48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1" d="100"/>
          <a:sy n="61" d="100"/>
        </p:scale>
        <p:origin x="491" y="5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stu Dwi Satrio" userId="88d36144e3a13ff5" providerId="LiveId" clId="{84800B70-8BAB-48BC-85A9-9EFF1576BB40}"/>
    <pc:docChg chg="modSld">
      <pc:chgData name="Restu Dwi Satrio" userId="88d36144e3a13ff5" providerId="LiveId" clId="{84800B70-8BAB-48BC-85A9-9EFF1576BB40}" dt="2025-01-08T04:21:46.791" v="43" actId="20577"/>
      <pc:docMkLst>
        <pc:docMk/>
      </pc:docMkLst>
      <pc:sldChg chg="modSp mod">
        <pc:chgData name="Restu Dwi Satrio" userId="88d36144e3a13ff5" providerId="LiveId" clId="{84800B70-8BAB-48BC-85A9-9EFF1576BB40}" dt="2025-01-08T04:21:46.791" v="43" actId="20577"/>
        <pc:sldMkLst>
          <pc:docMk/>
          <pc:sldMk cId="0" sldId="260"/>
        </pc:sldMkLst>
        <pc:spChg chg="mod">
          <ac:chgData name="Restu Dwi Satrio" userId="88d36144e3a13ff5" providerId="LiveId" clId="{84800B70-8BAB-48BC-85A9-9EFF1576BB40}" dt="2025-01-08T04:21:46.791" v="43" actId="20577"/>
          <ac:spMkLst>
            <pc:docMk/>
            <pc:sldMk cId="0" sldId="260"/>
            <ac:spMk id="3" creationId="{00000000-0000-0000-0000-000000000000}"/>
          </ac:spMkLst>
        </pc:spChg>
      </pc:sldChg>
    </pc:docChg>
  </pc:docChgLst>
</pc:chgInfo>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satrioow/projek-java-klinik" TargetMode="External"/><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D"/>
          </a:p>
        </p:txBody>
      </p:sp>
      <p:sp>
        <p:nvSpPr>
          <p:cNvPr id="3" name="TextBox 3"/>
          <p:cNvSpPr txBox="1"/>
          <p:nvPr/>
        </p:nvSpPr>
        <p:spPr>
          <a:xfrm>
            <a:off x="2129787" y="3594517"/>
            <a:ext cx="14028425" cy="2050690"/>
          </a:xfrm>
          <a:prstGeom prst="rect">
            <a:avLst/>
          </a:prstGeom>
        </p:spPr>
        <p:txBody>
          <a:bodyPr wrap="square" lIns="0" tIns="0" rIns="0" bIns="0" rtlCol="0" anchor="t">
            <a:spAutoFit/>
          </a:bodyPr>
          <a:lstStyle/>
          <a:p>
            <a:pPr algn="ctr">
              <a:lnSpc>
                <a:spcPts val="8449"/>
              </a:lnSpc>
            </a:pPr>
            <a:r>
              <a:rPr lang="en-US" sz="5400" b="1">
                <a:solidFill>
                  <a:srgbClr val="FFFFFF"/>
                </a:solidFill>
                <a:latin typeface="Mulish Bold"/>
                <a:ea typeface="Mulish Bold"/>
                <a:cs typeface="Mulish Bold"/>
                <a:sym typeface="Mulish Bold"/>
              </a:rPr>
              <a:t>PROGRAM JAVA UNTUK MEMBUAT APLIKASI LAPORAN DI FIFI SKIN CLINIC</a:t>
            </a:r>
          </a:p>
        </p:txBody>
      </p:sp>
      <p:grpSp>
        <p:nvGrpSpPr>
          <p:cNvPr id="4" name="Group 4"/>
          <p:cNvGrpSpPr/>
          <p:nvPr/>
        </p:nvGrpSpPr>
        <p:grpSpPr>
          <a:xfrm>
            <a:off x="5390587" y="2171700"/>
            <a:ext cx="7506825" cy="1073967"/>
            <a:chOff x="0" y="-45489"/>
            <a:chExt cx="1977106" cy="282856"/>
          </a:xfrm>
        </p:grpSpPr>
        <p:sp>
          <p:nvSpPr>
            <p:cNvPr id="5" name="Freeform 5"/>
            <p:cNvSpPr/>
            <p:nvPr/>
          </p:nvSpPr>
          <p:spPr>
            <a:xfrm>
              <a:off x="0" y="0"/>
              <a:ext cx="1977106" cy="216181"/>
            </a:xfrm>
            <a:custGeom>
              <a:avLst/>
              <a:gdLst/>
              <a:ahLst/>
              <a:cxnLst/>
              <a:rect l="l" t="t" r="r" b="b"/>
              <a:pathLst>
                <a:path w="1977106" h="216181">
                  <a:moveTo>
                    <a:pt x="30940" y="0"/>
                  </a:moveTo>
                  <a:lnTo>
                    <a:pt x="1946167" y="0"/>
                  </a:lnTo>
                  <a:cubicBezTo>
                    <a:pt x="1963254" y="0"/>
                    <a:pt x="1977106" y="13852"/>
                    <a:pt x="1977106" y="30940"/>
                  </a:cubicBezTo>
                  <a:lnTo>
                    <a:pt x="1977106" y="185241"/>
                  </a:lnTo>
                  <a:cubicBezTo>
                    <a:pt x="1977106" y="193447"/>
                    <a:pt x="1973847" y="201316"/>
                    <a:pt x="1968044" y="207119"/>
                  </a:cubicBezTo>
                  <a:cubicBezTo>
                    <a:pt x="1962242" y="212921"/>
                    <a:pt x="1954372" y="216181"/>
                    <a:pt x="1946167" y="216181"/>
                  </a:cubicBezTo>
                  <a:lnTo>
                    <a:pt x="30940" y="216181"/>
                  </a:lnTo>
                  <a:cubicBezTo>
                    <a:pt x="13852" y="216181"/>
                    <a:pt x="0" y="202329"/>
                    <a:pt x="0" y="185241"/>
                  </a:cubicBezTo>
                  <a:lnTo>
                    <a:pt x="0" y="30940"/>
                  </a:lnTo>
                  <a:cubicBezTo>
                    <a:pt x="0" y="13852"/>
                    <a:pt x="13852" y="0"/>
                    <a:pt x="30940" y="0"/>
                  </a:cubicBezTo>
                  <a:close/>
                </a:path>
              </a:pathLst>
            </a:custGeom>
            <a:gradFill rotWithShape="1">
              <a:gsLst>
                <a:gs pos="0">
                  <a:srgbClr val="BB47F7">
                    <a:alpha val="100000"/>
                  </a:srgbClr>
                </a:gs>
                <a:gs pos="100000">
                  <a:srgbClr val="8E2AC1">
                    <a:alpha val="100000"/>
                  </a:srgbClr>
                </a:gs>
              </a:gsLst>
              <a:path path="circle">
                <a:fillToRect r="100000" b="100000"/>
              </a:path>
              <a:tileRect l="-100000" t="-100000"/>
            </a:gradFill>
          </p:spPr>
        </p:sp>
        <p:sp>
          <p:nvSpPr>
            <p:cNvPr id="6" name="TextBox 6"/>
            <p:cNvSpPr txBox="1"/>
            <p:nvPr/>
          </p:nvSpPr>
          <p:spPr>
            <a:xfrm>
              <a:off x="0" y="-45489"/>
              <a:ext cx="1977106" cy="282856"/>
            </a:xfrm>
            <a:prstGeom prst="rect">
              <a:avLst/>
            </a:prstGeom>
          </p:spPr>
          <p:txBody>
            <a:bodyPr lIns="50800" tIns="50800" rIns="50800" bIns="50800" rtlCol="0" anchor="ctr"/>
            <a:lstStyle/>
            <a:p>
              <a:pPr algn="ctr">
                <a:lnSpc>
                  <a:spcPts val="5298"/>
                </a:lnSpc>
              </a:pPr>
              <a:r>
                <a:rPr lang="en-US" sz="3784" b="1">
                  <a:solidFill>
                    <a:srgbClr val="FFFFFF"/>
                  </a:solidFill>
                  <a:latin typeface="Mulish Bold"/>
                  <a:ea typeface="Mulish Bold"/>
                  <a:cs typeface="Mulish Bold"/>
                  <a:sym typeface="Mulish Bold"/>
                </a:rPr>
                <a:t>INSTITUT WIDYA PRATAMA</a:t>
              </a:r>
            </a:p>
          </p:txBody>
        </p:sp>
      </p:grpSp>
      <p:sp>
        <p:nvSpPr>
          <p:cNvPr id="9" name="AutoShape 9"/>
          <p:cNvSpPr/>
          <p:nvPr/>
        </p:nvSpPr>
        <p:spPr>
          <a:xfrm flipV="1">
            <a:off x="3750483" y="5905500"/>
            <a:ext cx="10787031" cy="0"/>
          </a:xfrm>
          <a:prstGeom prst="line">
            <a:avLst/>
          </a:prstGeom>
          <a:ln w="38100" cap="flat">
            <a:solidFill>
              <a:srgbClr val="FFFFFF"/>
            </a:solidFill>
            <a:prstDash val="solid"/>
            <a:headEnd type="none" w="sm" len="sm"/>
            <a:tailEnd type="none" w="sm" len="sm"/>
          </a:ln>
        </p:spPr>
        <p:txBody>
          <a:bodyPr/>
          <a:lstStyle/>
          <a:p>
            <a:endParaRPr lang="en-ID"/>
          </a:p>
        </p:txBody>
      </p:sp>
      <p:sp>
        <p:nvSpPr>
          <p:cNvPr id="10" name="TextBox 10"/>
          <p:cNvSpPr txBox="1"/>
          <p:nvPr/>
        </p:nvSpPr>
        <p:spPr>
          <a:xfrm>
            <a:off x="6781435" y="6286500"/>
            <a:ext cx="4725125" cy="1498423"/>
          </a:xfrm>
          <a:prstGeom prst="rect">
            <a:avLst/>
          </a:prstGeom>
        </p:spPr>
        <p:txBody>
          <a:bodyPr lIns="0" tIns="0" rIns="0" bIns="0" rtlCol="0" anchor="t">
            <a:spAutoFit/>
          </a:bodyPr>
          <a:lstStyle/>
          <a:p>
            <a:pPr algn="ctr">
              <a:lnSpc>
                <a:spcPts val="4034"/>
              </a:lnSpc>
            </a:pPr>
            <a:r>
              <a:rPr lang="en-US" sz="2881" b="1">
                <a:solidFill>
                  <a:srgbClr val="FFFFFF"/>
                </a:solidFill>
                <a:latin typeface="Mulish Bold"/>
                <a:ea typeface="Mulish Bold"/>
                <a:cs typeface="Mulish Bold"/>
                <a:sym typeface="Mulish Bold"/>
              </a:rPr>
              <a:t>RESTU DWI SATRIO</a:t>
            </a:r>
          </a:p>
          <a:p>
            <a:pPr algn="ctr">
              <a:lnSpc>
                <a:spcPts val="4034"/>
              </a:lnSpc>
            </a:pPr>
            <a:r>
              <a:rPr lang="en-US" sz="2881" b="1">
                <a:solidFill>
                  <a:srgbClr val="FFFFFF"/>
                </a:solidFill>
                <a:latin typeface="Mulish Bold"/>
                <a:ea typeface="Mulish Bold"/>
                <a:cs typeface="Mulish Bold"/>
                <a:sym typeface="Mulish Bold"/>
              </a:rPr>
              <a:t>24.240.0037</a:t>
            </a:r>
          </a:p>
          <a:p>
            <a:pPr marL="0" lvl="0" indent="0" algn="ctr">
              <a:lnSpc>
                <a:spcPts val="4034"/>
              </a:lnSpc>
              <a:spcBef>
                <a:spcPct val="0"/>
              </a:spcBef>
            </a:pPr>
            <a:r>
              <a:rPr lang="en-US" sz="2881" b="1">
                <a:solidFill>
                  <a:srgbClr val="FFFFFF"/>
                </a:solidFill>
                <a:latin typeface="Mulish Bold"/>
                <a:ea typeface="Mulish Bold"/>
                <a:cs typeface="Mulish Bold"/>
                <a:sym typeface="Mulish Bold"/>
              </a:rPr>
              <a:t>IP41</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D"/>
          </a:p>
        </p:txBody>
      </p:sp>
      <p:sp>
        <p:nvSpPr>
          <p:cNvPr id="3" name="TextBox 3"/>
          <p:cNvSpPr txBox="1"/>
          <p:nvPr/>
        </p:nvSpPr>
        <p:spPr>
          <a:xfrm>
            <a:off x="1291325" y="2009456"/>
            <a:ext cx="15705349" cy="2808398"/>
          </a:xfrm>
          <a:prstGeom prst="rect">
            <a:avLst/>
          </a:prstGeom>
        </p:spPr>
        <p:txBody>
          <a:bodyPr lIns="0" tIns="0" rIns="0" bIns="0" rtlCol="0" anchor="t">
            <a:spAutoFit/>
          </a:bodyPr>
          <a:lstStyle/>
          <a:p>
            <a:pPr marL="0" lvl="0" indent="0" algn="just">
              <a:lnSpc>
                <a:spcPts val="3657"/>
              </a:lnSpc>
              <a:spcBef>
                <a:spcPct val="0"/>
              </a:spcBef>
            </a:pPr>
            <a:r>
              <a:rPr lang="en-US" sz="2612" b="1">
                <a:solidFill>
                  <a:srgbClr val="FFFFFF"/>
                </a:solidFill>
                <a:latin typeface="Mulish Bold"/>
                <a:ea typeface="Mulish Bold"/>
                <a:cs typeface="Mulish Bold"/>
                <a:sym typeface="Mulish Bold"/>
              </a:rPr>
              <a:t>Klinik perawatan kecantikan kini semakin berkembang dengan pesat seiring dengan meningkatnya kesadaran masyarakat akan pentingnya perawatan kesehatan kulit dan tubuh. Dengan semakin banyaknya pelanggan yang datang, kebutuhan akan sistem manajemen data yang efisien dan akurat menjadi sangat penting. Oleh karena itu, dibutuhkan sebuah aplikasi untuk mencatat, mengelola, serta melaporkan data pelanggan yang mencakup informasi tentang layanan yang diberikan, jenis pelanggan, dan jumlah kunjungan yang dilakukan.</a:t>
            </a:r>
          </a:p>
        </p:txBody>
      </p:sp>
      <p:sp>
        <p:nvSpPr>
          <p:cNvPr id="4" name="TextBox 4"/>
          <p:cNvSpPr txBox="1"/>
          <p:nvPr/>
        </p:nvSpPr>
        <p:spPr>
          <a:xfrm>
            <a:off x="5012221" y="1014043"/>
            <a:ext cx="8263559" cy="908026"/>
          </a:xfrm>
          <a:prstGeom prst="rect">
            <a:avLst/>
          </a:prstGeom>
        </p:spPr>
        <p:txBody>
          <a:bodyPr lIns="0" tIns="0" rIns="0" bIns="0" rtlCol="0" anchor="t">
            <a:spAutoFit/>
          </a:bodyPr>
          <a:lstStyle/>
          <a:p>
            <a:pPr marL="0" lvl="0" indent="0" algn="ctr">
              <a:lnSpc>
                <a:spcPts val="7199"/>
              </a:lnSpc>
              <a:spcBef>
                <a:spcPct val="0"/>
              </a:spcBef>
            </a:pPr>
            <a:r>
              <a:rPr lang="en-US" sz="5999" b="1" u="none" strike="noStrike">
                <a:solidFill>
                  <a:srgbClr val="BD48F9"/>
                </a:solidFill>
                <a:latin typeface="Mulish Heavy"/>
                <a:ea typeface="Mulish Heavy"/>
                <a:cs typeface="Mulish Heavy"/>
                <a:sym typeface="Mulish Heavy"/>
              </a:rPr>
              <a:t>LATAR BELAKANG</a:t>
            </a:r>
          </a:p>
        </p:txBody>
      </p:sp>
      <p:sp>
        <p:nvSpPr>
          <p:cNvPr id="5" name="TextBox 5"/>
          <p:cNvSpPr txBox="1"/>
          <p:nvPr/>
        </p:nvSpPr>
        <p:spPr>
          <a:xfrm>
            <a:off x="12732224" y="749883"/>
            <a:ext cx="4527076" cy="264160"/>
          </a:xfrm>
          <a:prstGeom prst="rect">
            <a:avLst/>
          </a:prstGeom>
        </p:spPr>
        <p:txBody>
          <a:bodyPr lIns="0" tIns="0" rIns="0" bIns="0" rtlCol="0" anchor="t">
            <a:spAutoFit/>
          </a:bodyPr>
          <a:lstStyle/>
          <a:p>
            <a:pPr algn="r">
              <a:lnSpc>
                <a:spcPts val="2239"/>
              </a:lnSpc>
            </a:pPr>
            <a:r>
              <a:rPr lang="en-US" sz="1599" b="1">
                <a:solidFill>
                  <a:srgbClr val="FFFFFF">
                    <a:alpha val="80000"/>
                  </a:srgbClr>
                </a:solidFill>
                <a:latin typeface="Mulish Bold"/>
                <a:ea typeface="Mulish Bold"/>
                <a:cs typeface="Mulish Bold"/>
                <a:sym typeface="Mulish Bold"/>
              </a:rPr>
              <a:t>INSTITUT WIDYA PRATAMA</a:t>
            </a:r>
          </a:p>
        </p:txBody>
      </p:sp>
      <p:sp>
        <p:nvSpPr>
          <p:cNvPr id="6" name="TextBox 6"/>
          <p:cNvSpPr txBox="1"/>
          <p:nvPr/>
        </p:nvSpPr>
        <p:spPr>
          <a:xfrm>
            <a:off x="1209425" y="5409984"/>
            <a:ext cx="15705349" cy="1353996"/>
          </a:xfrm>
          <a:prstGeom prst="rect">
            <a:avLst/>
          </a:prstGeom>
        </p:spPr>
        <p:txBody>
          <a:bodyPr lIns="0" tIns="0" rIns="0" bIns="0" rtlCol="0" anchor="t">
            <a:spAutoFit/>
          </a:bodyPr>
          <a:lstStyle/>
          <a:p>
            <a:pPr algn="just">
              <a:lnSpc>
                <a:spcPts val="3657"/>
              </a:lnSpc>
            </a:pPr>
            <a:r>
              <a:rPr lang="en-US" sz="2612" b="1">
                <a:solidFill>
                  <a:srgbClr val="FFFFFF"/>
                </a:solidFill>
                <a:latin typeface="Mulish Bold"/>
                <a:ea typeface="Mulish Bold"/>
                <a:cs typeface="Mulish Bold"/>
                <a:sym typeface="Mulish Bold"/>
              </a:rPr>
              <a:t>Permasalahan:</a:t>
            </a:r>
          </a:p>
          <a:p>
            <a:pPr marL="564024" lvl="1" indent="-282012" algn="just">
              <a:lnSpc>
                <a:spcPts val="3657"/>
              </a:lnSpc>
              <a:buAutoNum type="arabicPeriod"/>
            </a:pPr>
            <a:r>
              <a:rPr lang="en-US" sz="2612" b="1">
                <a:solidFill>
                  <a:srgbClr val="FFFFFF"/>
                </a:solidFill>
                <a:latin typeface="Mulish Bold"/>
                <a:ea typeface="Mulish Bold"/>
                <a:cs typeface="Mulish Bold"/>
                <a:sym typeface="Mulish Bold"/>
              </a:rPr>
              <a:t>Pengelolaan Data yang Tidak Efisien</a:t>
            </a:r>
          </a:p>
          <a:p>
            <a:pPr marL="564024" lvl="1" indent="-282012" algn="just">
              <a:lnSpc>
                <a:spcPts val="3657"/>
              </a:lnSpc>
              <a:spcBef>
                <a:spcPct val="0"/>
              </a:spcBef>
              <a:buAutoNum type="arabicPeriod"/>
            </a:pPr>
            <a:r>
              <a:rPr lang="en-US" sz="2612" b="1">
                <a:solidFill>
                  <a:srgbClr val="FFFFFF"/>
                </a:solidFill>
                <a:latin typeface="Mulish Bold"/>
                <a:ea typeface="Mulish Bold"/>
                <a:cs typeface="Mulish Bold"/>
                <a:sym typeface="Mulish Bold"/>
              </a:rPr>
              <a:t>Laporan Pembayaran yang Rumit</a:t>
            </a:r>
          </a:p>
        </p:txBody>
      </p:sp>
      <p:sp>
        <p:nvSpPr>
          <p:cNvPr id="7" name="TextBox 7"/>
          <p:cNvSpPr txBox="1"/>
          <p:nvPr/>
        </p:nvSpPr>
        <p:spPr>
          <a:xfrm>
            <a:off x="1209425" y="6859343"/>
            <a:ext cx="15869149" cy="1384931"/>
          </a:xfrm>
          <a:prstGeom prst="rect">
            <a:avLst/>
          </a:prstGeom>
        </p:spPr>
        <p:txBody>
          <a:bodyPr lIns="0" tIns="0" rIns="0" bIns="0" rtlCol="0" anchor="t">
            <a:spAutoFit/>
          </a:bodyPr>
          <a:lstStyle/>
          <a:p>
            <a:pPr algn="just">
              <a:lnSpc>
                <a:spcPts val="3657"/>
              </a:lnSpc>
            </a:pPr>
            <a:r>
              <a:rPr lang="en-US" sz="2612" b="1">
                <a:solidFill>
                  <a:srgbClr val="FFFFFF"/>
                </a:solidFill>
                <a:latin typeface="Mulish Bold"/>
                <a:ea typeface="Mulish Bold"/>
                <a:cs typeface="Mulish Bold"/>
                <a:sym typeface="Mulish Bold"/>
              </a:rPr>
              <a:t>Tujuan:</a:t>
            </a:r>
          </a:p>
          <a:p>
            <a:pPr marL="564024" lvl="1" indent="-282012" algn="just">
              <a:lnSpc>
                <a:spcPts val="3657"/>
              </a:lnSpc>
              <a:buAutoNum type="arabicPeriod"/>
            </a:pPr>
            <a:r>
              <a:rPr lang="en-US" sz="2612" b="1">
                <a:solidFill>
                  <a:srgbClr val="FFFFFF"/>
                </a:solidFill>
                <a:latin typeface="Mulish Bold"/>
                <a:ea typeface="Mulish Bold"/>
                <a:cs typeface="Mulish Bold"/>
                <a:sym typeface="Mulish Bold"/>
              </a:rPr>
              <a:t>Pembuatan Aplikasi Laporan Data Pelanggan</a:t>
            </a:r>
          </a:p>
          <a:p>
            <a:pPr marL="564024" lvl="1" indent="-282012" algn="just">
              <a:lnSpc>
                <a:spcPts val="3657"/>
              </a:lnSpc>
              <a:spcBef>
                <a:spcPct val="0"/>
              </a:spcBef>
              <a:buAutoNum type="arabicPeriod"/>
            </a:pPr>
            <a:r>
              <a:rPr lang="en-US" sz="2612" b="1">
                <a:solidFill>
                  <a:srgbClr val="FFFFFF"/>
                </a:solidFill>
                <a:latin typeface="Mulish Bold"/>
                <a:ea typeface="Mulish Bold"/>
                <a:cs typeface="Mulish Bold"/>
                <a:sym typeface="Mulish Bold"/>
              </a:rPr>
              <a:t>Menyediakan Laporan yang Akurat</a:t>
            </a:r>
          </a:p>
        </p:txBody>
      </p:sp>
      <p:sp>
        <p:nvSpPr>
          <p:cNvPr id="8" name="TextBox 8"/>
          <p:cNvSpPr txBox="1"/>
          <p:nvPr/>
        </p:nvSpPr>
        <p:spPr>
          <a:xfrm>
            <a:off x="1209425" y="8299176"/>
            <a:ext cx="15869149" cy="1354109"/>
          </a:xfrm>
          <a:prstGeom prst="rect">
            <a:avLst/>
          </a:prstGeom>
        </p:spPr>
        <p:txBody>
          <a:bodyPr lIns="0" tIns="0" rIns="0" bIns="0" rtlCol="0" anchor="t">
            <a:spAutoFit/>
          </a:bodyPr>
          <a:lstStyle/>
          <a:p>
            <a:pPr algn="just">
              <a:lnSpc>
                <a:spcPts val="3657"/>
              </a:lnSpc>
            </a:pPr>
            <a:r>
              <a:rPr lang="en-US" sz="2612" b="1">
                <a:solidFill>
                  <a:srgbClr val="FFFFFF"/>
                </a:solidFill>
                <a:latin typeface="Mulish Bold"/>
                <a:ea typeface="Mulish Bold"/>
                <a:cs typeface="Mulish Bold"/>
                <a:sym typeface="Mulish Bold"/>
              </a:rPr>
              <a:t>Manfaat:</a:t>
            </a:r>
          </a:p>
          <a:p>
            <a:pPr marL="564024" lvl="1" indent="-282012" algn="just">
              <a:lnSpc>
                <a:spcPts val="3657"/>
              </a:lnSpc>
              <a:buAutoNum type="arabicPeriod"/>
            </a:pPr>
            <a:r>
              <a:rPr lang="en-US" sz="2612" b="1">
                <a:solidFill>
                  <a:srgbClr val="FFFFFF"/>
                </a:solidFill>
                <a:latin typeface="Mulish Bold"/>
                <a:ea typeface="Mulish Bold"/>
                <a:cs typeface="Mulish Bold"/>
                <a:sym typeface="Mulish Bold"/>
              </a:rPr>
              <a:t>Meningkatkan Efisiensi Administrasi</a:t>
            </a:r>
          </a:p>
          <a:p>
            <a:pPr marL="564024" lvl="1" indent="-282012" algn="just">
              <a:lnSpc>
                <a:spcPts val="3657"/>
              </a:lnSpc>
              <a:spcBef>
                <a:spcPct val="0"/>
              </a:spcBef>
              <a:buAutoNum type="arabicPeriod"/>
            </a:pPr>
            <a:r>
              <a:rPr lang="en-US" sz="2612" b="1">
                <a:solidFill>
                  <a:srgbClr val="FFFFFF"/>
                </a:solidFill>
                <a:latin typeface="Mulish Bold"/>
                <a:ea typeface="Mulish Bold"/>
                <a:cs typeface="Mulish Bold"/>
                <a:sym typeface="Mulish Bold"/>
              </a:rPr>
              <a:t>Pencatatan Data yang Rapi dan Terorganisir</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886" y="326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D"/>
          </a:p>
        </p:txBody>
      </p:sp>
      <p:sp>
        <p:nvSpPr>
          <p:cNvPr id="15" name="TextBox 15"/>
          <p:cNvSpPr txBox="1"/>
          <p:nvPr/>
        </p:nvSpPr>
        <p:spPr>
          <a:xfrm>
            <a:off x="1864429" y="2521855"/>
            <a:ext cx="10065591" cy="741357"/>
          </a:xfrm>
          <a:prstGeom prst="rect">
            <a:avLst/>
          </a:prstGeom>
        </p:spPr>
        <p:txBody>
          <a:bodyPr wrap="square" lIns="0" tIns="0" rIns="0" bIns="0" rtlCol="0" anchor="t">
            <a:spAutoFit/>
          </a:bodyPr>
          <a:lstStyle/>
          <a:p>
            <a:pPr algn="ctr">
              <a:lnSpc>
                <a:spcPts val="6056"/>
              </a:lnSpc>
            </a:pPr>
            <a:r>
              <a:rPr lang="en-US" sz="5046" b="1">
                <a:solidFill>
                  <a:srgbClr val="BD48F9"/>
                </a:solidFill>
                <a:latin typeface="Mulish Heavy"/>
                <a:ea typeface="Mulish Heavy"/>
                <a:cs typeface="Mulish Heavy"/>
                <a:sym typeface="Mulish Heavy"/>
              </a:rPr>
              <a:t>LAYOUT PROGRAM ( INPUT )</a:t>
            </a:r>
          </a:p>
        </p:txBody>
      </p:sp>
      <p:grpSp>
        <p:nvGrpSpPr>
          <p:cNvPr id="21" name="Group 3">
            <a:extLst>
              <a:ext uri="{FF2B5EF4-FFF2-40B4-BE49-F238E27FC236}">
                <a16:creationId xmlns:a16="http://schemas.microsoft.com/office/drawing/2014/main" id="{F7E068C8-7CE8-4BF9-83B7-91996A9D1CF0}"/>
              </a:ext>
            </a:extLst>
          </p:cNvPr>
          <p:cNvGrpSpPr/>
          <p:nvPr/>
        </p:nvGrpSpPr>
        <p:grpSpPr>
          <a:xfrm rot="10786008">
            <a:off x="2317724" y="3782060"/>
            <a:ext cx="4610972" cy="5018926"/>
            <a:chOff x="0" y="0"/>
            <a:chExt cx="2828255" cy="2688794"/>
          </a:xfrm>
        </p:grpSpPr>
        <p:sp>
          <p:nvSpPr>
            <p:cNvPr id="23" name="Freeform 4">
              <a:extLst>
                <a:ext uri="{FF2B5EF4-FFF2-40B4-BE49-F238E27FC236}">
                  <a16:creationId xmlns:a16="http://schemas.microsoft.com/office/drawing/2014/main" id="{F77247D4-2A78-4045-8B6A-8662698EA147}"/>
                </a:ext>
              </a:extLst>
            </p:cNvPr>
            <p:cNvSpPr/>
            <p:nvPr/>
          </p:nvSpPr>
          <p:spPr>
            <a:xfrm>
              <a:off x="0" y="0"/>
              <a:ext cx="2828255" cy="2688794"/>
            </a:xfrm>
            <a:custGeom>
              <a:avLst/>
              <a:gdLst/>
              <a:ahLst/>
              <a:cxnLst/>
              <a:rect l="l" t="t" r="r" b="b"/>
              <a:pathLst>
                <a:path w="2828255" h="2688794">
                  <a:moveTo>
                    <a:pt x="28435" y="0"/>
                  </a:moveTo>
                  <a:lnTo>
                    <a:pt x="2799820" y="0"/>
                  </a:lnTo>
                  <a:cubicBezTo>
                    <a:pt x="2815524" y="0"/>
                    <a:pt x="2828255" y="12731"/>
                    <a:pt x="2828255" y="28435"/>
                  </a:cubicBezTo>
                  <a:lnTo>
                    <a:pt x="2828255" y="2660359"/>
                  </a:lnTo>
                  <a:cubicBezTo>
                    <a:pt x="2828255" y="2667901"/>
                    <a:pt x="2825260" y="2675133"/>
                    <a:pt x="2819927" y="2680466"/>
                  </a:cubicBezTo>
                  <a:cubicBezTo>
                    <a:pt x="2814594" y="2685798"/>
                    <a:pt x="2807362" y="2688794"/>
                    <a:pt x="2799820" y="2688794"/>
                  </a:cubicBezTo>
                  <a:lnTo>
                    <a:pt x="28435" y="2688794"/>
                  </a:lnTo>
                  <a:cubicBezTo>
                    <a:pt x="20894" y="2688794"/>
                    <a:pt x="13661" y="2685798"/>
                    <a:pt x="8329" y="2680466"/>
                  </a:cubicBezTo>
                  <a:cubicBezTo>
                    <a:pt x="2996" y="2675133"/>
                    <a:pt x="0" y="2667901"/>
                    <a:pt x="0" y="2660359"/>
                  </a:cubicBezTo>
                  <a:lnTo>
                    <a:pt x="0" y="28435"/>
                  </a:lnTo>
                  <a:cubicBezTo>
                    <a:pt x="0" y="20894"/>
                    <a:pt x="2996" y="13661"/>
                    <a:pt x="8329" y="8329"/>
                  </a:cubicBezTo>
                  <a:cubicBezTo>
                    <a:pt x="13661" y="2996"/>
                    <a:pt x="20894" y="0"/>
                    <a:pt x="28435" y="0"/>
                  </a:cubicBezTo>
                  <a:close/>
                </a:path>
              </a:pathLst>
            </a:custGeom>
            <a:gradFill rotWithShape="1">
              <a:gsLst>
                <a:gs pos="0">
                  <a:srgbClr val="000000">
                    <a:alpha val="100000"/>
                  </a:srgbClr>
                </a:gs>
                <a:gs pos="100000">
                  <a:srgbClr val="555555">
                    <a:alpha val="10000"/>
                  </a:srgbClr>
                </a:gs>
              </a:gsLst>
              <a:lin ang="0"/>
            </a:gradFill>
            <a:ln w="38100" cap="rnd">
              <a:gradFill>
                <a:gsLst>
                  <a:gs pos="0">
                    <a:srgbClr val="CDCDCD">
                      <a:alpha val="100000"/>
                    </a:srgbClr>
                  </a:gs>
                  <a:gs pos="100000">
                    <a:srgbClr val="555555">
                      <a:alpha val="50000"/>
                    </a:srgbClr>
                  </a:gs>
                </a:gsLst>
                <a:path path="circle">
                  <a:fillToRect r="100000" b="100000"/>
                </a:path>
                <a:tileRect l="-100000" t="-100000"/>
              </a:gradFill>
              <a:prstDash val="solid"/>
              <a:round/>
            </a:ln>
          </p:spPr>
        </p:sp>
        <p:sp>
          <p:nvSpPr>
            <p:cNvPr id="25" name="TextBox 5">
              <a:extLst>
                <a:ext uri="{FF2B5EF4-FFF2-40B4-BE49-F238E27FC236}">
                  <a16:creationId xmlns:a16="http://schemas.microsoft.com/office/drawing/2014/main" id="{E997BC51-39CA-4D44-B1B0-BF13FF9FE35F}"/>
                </a:ext>
              </a:extLst>
            </p:cNvPr>
            <p:cNvSpPr txBox="1"/>
            <p:nvPr/>
          </p:nvSpPr>
          <p:spPr>
            <a:xfrm>
              <a:off x="0" y="-57150"/>
              <a:ext cx="2828255" cy="2745944"/>
            </a:xfrm>
            <a:prstGeom prst="rect">
              <a:avLst/>
            </a:prstGeom>
          </p:spPr>
          <p:txBody>
            <a:bodyPr lIns="50800" tIns="50800" rIns="50800" bIns="50800" rtlCol="0" anchor="ctr"/>
            <a:lstStyle/>
            <a:p>
              <a:pPr algn="ctr">
                <a:lnSpc>
                  <a:spcPts val="3727"/>
                </a:lnSpc>
              </a:pPr>
              <a:endParaRPr/>
            </a:p>
          </p:txBody>
        </p:sp>
      </p:grpSp>
      <p:sp>
        <p:nvSpPr>
          <p:cNvPr id="16" name="TextBox 16"/>
          <p:cNvSpPr txBox="1"/>
          <p:nvPr/>
        </p:nvSpPr>
        <p:spPr>
          <a:xfrm>
            <a:off x="12732224" y="749883"/>
            <a:ext cx="4527076" cy="264160"/>
          </a:xfrm>
          <a:prstGeom prst="rect">
            <a:avLst/>
          </a:prstGeom>
        </p:spPr>
        <p:txBody>
          <a:bodyPr lIns="0" tIns="0" rIns="0" bIns="0" rtlCol="0" anchor="t">
            <a:spAutoFit/>
          </a:bodyPr>
          <a:lstStyle/>
          <a:p>
            <a:pPr algn="r">
              <a:lnSpc>
                <a:spcPts val="2239"/>
              </a:lnSpc>
            </a:pPr>
            <a:r>
              <a:rPr lang="en-US" sz="1599" b="1">
                <a:solidFill>
                  <a:srgbClr val="FFFFFF">
                    <a:alpha val="80000"/>
                  </a:srgbClr>
                </a:solidFill>
                <a:latin typeface="Mulish Bold"/>
                <a:ea typeface="Mulish Bold"/>
                <a:cs typeface="Mulish Bold"/>
                <a:sym typeface="Mulish Bold"/>
              </a:rPr>
              <a:t>INSTITUT WIDYA PRATAMA</a:t>
            </a:r>
          </a:p>
        </p:txBody>
      </p:sp>
      <p:grpSp>
        <p:nvGrpSpPr>
          <p:cNvPr id="26" name="Group 3">
            <a:extLst>
              <a:ext uri="{FF2B5EF4-FFF2-40B4-BE49-F238E27FC236}">
                <a16:creationId xmlns:a16="http://schemas.microsoft.com/office/drawing/2014/main" id="{00F6B4E4-674C-45AC-AB92-2F04941FA625}"/>
              </a:ext>
            </a:extLst>
          </p:cNvPr>
          <p:cNvGrpSpPr/>
          <p:nvPr/>
        </p:nvGrpSpPr>
        <p:grpSpPr>
          <a:xfrm rot="10786008">
            <a:off x="7118592" y="3710311"/>
            <a:ext cx="4610972" cy="5206843"/>
            <a:chOff x="0" y="0"/>
            <a:chExt cx="2828255" cy="2688794"/>
          </a:xfrm>
        </p:grpSpPr>
        <p:sp>
          <p:nvSpPr>
            <p:cNvPr id="27" name="Freeform 4">
              <a:extLst>
                <a:ext uri="{FF2B5EF4-FFF2-40B4-BE49-F238E27FC236}">
                  <a16:creationId xmlns:a16="http://schemas.microsoft.com/office/drawing/2014/main" id="{88F74E8C-B0F6-4AE7-B84D-F4BB1FCE357C}"/>
                </a:ext>
              </a:extLst>
            </p:cNvPr>
            <p:cNvSpPr/>
            <p:nvPr/>
          </p:nvSpPr>
          <p:spPr>
            <a:xfrm>
              <a:off x="0" y="0"/>
              <a:ext cx="2828255" cy="2688794"/>
            </a:xfrm>
            <a:custGeom>
              <a:avLst/>
              <a:gdLst/>
              <a:ahLst/>
              <a:cxnLst/>
              <a:rect l="l" t="t" r="r" b="b"/>
              <a:pathLst>
                <a:path w="2828255" h="2688794">
                  <a:moveTo>
                    <a:pt x="28435" y="0"/>
                  </a:moveTo>
                  <a:lnTo>
                    <a:pt x="2799820" y="0"/>
                  </a:lnTo>
                  <a:cubicBezTo>
                    <a:pt x="2815524" y="0"/>
                    <a:pt x="2828255" y="12731"/>
                    <a:pt x="2828255" y="28435"/>
                  </a:cubicBezTo>
                  <a:lnTo>
                    <a:pt x="2828255" y="2660359"/>
                  </a:lnTo>
                  <a:cubicBezTo>
                    <a:pt x="2828255" y="2667901"/>
                    <a:pt x="2825260" y="2675133"/>
                    <a:pt x="2819927" y="2680466"/>
                  </a:cubicBezTo>
                  <a:cubicBezTo>
                    <a:pt x="2814594" y="2685798"/>
                    <a:pt x="2807362" y="2688794"/>
                    <a:pt x="2799820" y="2688794"/>
                  </a:cubicBezTo>
                  <a:lnTo>
                    <a:pt x="28435" y="2688794"/>
                  </a:lnTo>
                  <a:cubicBezTo>
                    <a:pt x="20894" y="2688794"/>
                    <a:pt x="13661" y="2685798"/>
                    <a:pt x="8329" y="2680466"/>
                  </a:cubicBezTo>
                  <a:cubicBezTo>
                    <a:pt x="2996" y="2675133"/>
                    <a:pt x="0" y="2667901"/>
                    <a:pt x="0" y="2660359"/>
                  </a:cubicBezTo>
                  <a:lnTo>
                    <a:pt x="0" y="28435"/>
                  </a:lnTo>
                  <a:cubicBezTo>
                    <a:pt x="0" y="20894"/>
                    <a:pt x="2996" y="13661"/>
                    <a:pt x="8329" y="8329"/>
                  </a:cubicBezTo>
                  <a:cubicBezTo>
                    <a:pt x="13661" y="2996"/>
                    <a:pt x="20894" y="0"/>
                    <a:pt x="28435" y="0"/>
                  </a:cubicBezTo>
                  <a:close/>
                </a:path>
              </a:pathLst>
            </a:custGeom>
            <a:gradFill rotWithShape="1">
              <a:gsLst>
                <a:gs pos="0">
                  <a:srgbClr val="000000">
                    <a:alpha val="100000"/>
                  </a:srgbClr>
                </a:gs>
                <a:gs pos="100000">
                  <a:srgbClr val="555555">
                    <a:alpha val="10000"/>
                  </a:srgbClr>
                </a:gs>
              </a:gsLst>
              <a:lin ang="0"/>
            </a:gradFill>
            <a:ln w="38100" cap="rnd">
              <a:gradFill>
                <a:gsLst>
                  <a:gs pos="0">
                    <a:srgbClr val="CDCDCD">
                      <a:alpha val="100000"/>
                    </a:srgbClr>
                  </a:gs>
                  <a:gs pos="100000">
                    <a:srgbClr val="555555">
                      <a:alpha val="50000"/>
                    </a:srgbClr>
                  </a:gs>
                </a:gsLst>
                <a:path path="circle">
                  <a:fillToRect r="100000" b="100000"/>
                </a:path>
                <a:tileRect l="-100000" t="-100000"/>
              </a:gradFill>
              <a:prstDash val="solid"/>
              <a:round/>
            </a:ln>
          </p:spPr>
        </p:sp>
        <p:sp>
          <p:nvSpPr>
            <p:cNvPr id="28" name="TextBox 5">
              <a:extLst>
                <a:ext uri="{FF2B5EF4-FFF2-40B4-BE49-F238E27FC236}">
                  <a16:creationId xmlns:a16="http://schemas.microsoft.com/office/drawing/2014/main" id="{66A5B337-EA5E-49E0-896E-3DB06C5D4098}"/>
                </a:ext>
              </a:extLst>
            </p:cNvPr>
            <p:cNvSpPr txBox="1"/>
            <p:nvPr/>
          </p:nvSpPr>
          <p:spPr>
            <a:xfrm>
              <a:off x="0" y="-57150"/>
              <a:ext cx="2828255" cy="2745944"/>
            </a:xfrm>
            <a:prstGeom prst="rect">
              <a:avLst/>
            </a:prstGeom>
          </p:spPr>
          <p:txBody>
            <a:bodyPr lIns="50800" tIns="50800" rIns="50800" bIns="50800" rtlCol="0" anchor="ctr"/>
            <a:lstStyle/>
            <a:p>
              <a:pPr algn="ctr">
                <a:lnSpc>
                  <a:spcPts val="3727"/>
                </a:lnSpc>
              </a:pPr>
              <a:endParaRPr/>
            </a:p>
          </p:txBody>
        </p:sp>
      </p:grpSp>
      <p:grpSp>
        <p:nvGrpSpPr>
          <p:cNvPr id="29" name="Group 3">
            <a:extLst>
              <a:ext uri="{FF2B5EF4-FFF2-40B4-BE49-F238E27FC236}">
                <a16:creationId xmlns:a16="http://schemas.microsoft.com/office/drawing/2014/main" id="{8C0F9601-5081-42B2-BFAA-F1420476BB20}"/>
              </a:ext>
            </a:extLst>
          </p:cNvPr>
          <p:cNvGrpSpPr/>
          <p:nvPr/>
        </p:nvGrpSpPr>
        <p:grpSpPr>
          <a:xfrm rot="10786008">
            <a:off x="11876995" y="2200102"/>
            <a:ext cx="4617571" cy="6744129"/>
            <a:chOff x="0" y="0"/>
            <a:chExt cx="2828255" cy="2688794"/>
          </a:xfrm>
        </p:grpSpPr>
        <p:sp>
          <p:nvSpPr>
            <p:cNvPr id="30" name="Freeform 4">
              <a:extLst>
                <a:ext uri="{FF2B5EF4-FFF2-40B4-BE49-F238E27FC236}">
                  <a16:creationId xmlns:a16="http://schemas.microsoft.com/office/drawing/2014/main" id="{F63AFEEE-D9E0-4105-B3DB-06C4593F21D2}"/>
                </a:ext>
              </a:extLst>
            </p:cNvPr>
            <p:cNvSpPr/>
            <p:nvPr/>
          </p:nvSpPr>
          <p:spPr>
            <a:xfrm>
              <a:off x="0" y="0"/>
              <a:ext cx="2828255" cy="2688794"/>
            </a:xfrm>
            <a:custGeom>
              <a:avLst/>
              <a:gdLst/>
              <a:ahLst/>
              <a:cxnLst/>
              <a:rect l="l" t="t" r="r" b="b"/>
              <a:pathLst>
                <a:path w="2828255" h="2688794">
                  <a:moveTo>
                    <a:pt x="28435" y="0"/>
                  </a:moveTo>
                  <a:lnTo>
                    <a:pt x="2799820" y="0"/>
                  </a:lnTo>
                  <a:cubicBezTo>
                    <a:pt x="2815524" y="0"/>
                    <a:pt x="2828255" y="12731"/>
                    <a:pt x="2828255" y="28435"/>
                  </a:cubicBezTo>
                  <a:lnTo>
                    <a:pt x="2828255" y="2660359"/>
                  </a:lnTo>
                  <a:cubicBezTo>
                    <a:pt x="2828255" y="2667901"/>
                    <a:pt x="2825260" y="2675133"/>
                    <a:pt x="2819927" y="2680466"/>
                  </a:cubicBezTo>
                  <a:cubicBezTo>
                    <a:pt x="2814594" y="2685798"/>
                    <a:pt x="2807362" y="2688794"/>
                    <a:pt x="2799820" y="2688794"/>
                  </a:cubicBezTo>
                  <a:lnTo>
                    <a:pt x="28435" y="2688794"/>
                  </a:lnTo>
                  <a:cubicBezTo>
                    <a:pt x="20894" y="2688794"/>
                    <a:pt x="13661" y="2685798"/>
                    <a:pt x="8329" y="2680466"/>
                  </a:cubicBezTo>
                  <a:cubicBezTo>
                    <a:pt x="2996" y="2675133"/>
                    <a:pt x="0" y="2667901"/>
                    <a:pt x="0" y="2660359"/>
                  </a:cubicBezTo>
                  <a:lnTo>
                    <a:pt x="0" y="28435"/>
                  </a:lnTo>
                  <a:cubicBezTo>
                    <a:pt x="0" y="20894"/>
                    <a:pt x="2996" y="13661"/>
                    <a:pt x="8329" y="8329"/>
                  </a:cubicBezTo>
                  <a:cubicBezTo>
                    <a:pt x="13661" y="2996"/>
                    <a:pt x="20894" y="0"/>
                    <a:pt x="28435" y="0"/>
                  </a:cubicBezTo>
                  <a:close/>
                </a:path>
              </a:pathLst>
            </a:custGeom>
            <a:gradFill rotWithShape="1">
              <a:gsLst>
                <a:gs pos="0">
                  <a:srgbClr val="000000">
                    <a:alpha val="100000"/>
                  </a:srgbClr>
                </a:gs>
                <a:gs pos="100000">
                  <a:srgbClr val="555555">
                    <a:alpha val="10000"/>
                  </a:srgbClr>
                </a:gs>
              </a:gsLst>
              <a:lin ang="0"/>
            </a:gradFill>
            <a:ln w="38100" cap="rnd">
              <a:gradFill>
                <a:gsLst>
                  <a:gs pos="0">
                    <a:srgbClr val="CDCDCD">
                      <a:alpha val="100000"/>
                    </a:srgbClr>
                  </a:gs>
                  <a:gs pos="100000">
                    <a:srgbClr val="555555">
                      <a:alpha val="50000"/>
                    </a:srgbClr>
                  </a:gs>
                </a:gsLst>
                <a:path path="circle">
                  <a:fillToRect r="100000" b="100000"/>
                </a:path>
                <a:tileRect l="-100000" t="-100000"/>
              </a:gradFill>
              <a:prstDash val="solid"/>
              <a:round/>
            </a:ln>
          </p:spPr>
        </p:sp>
        <p:sp>
          <p:nvSpPr>
            <p:cNvPr id="31" name="TextBox 5">
              <a:extLst>
                <a:ext uri="{FF2B5EF4-FFF2-40B4-BE49-F238E27FC236}">
                  <a16:creationId xmlns:a16="http://schemas.microsoft.com/office/drawing/2014/main" id="{0055DDC2-6985-4344-A430-66FA04408F93}"/>
                </a:ext>
              </a:extLst>
            </p:cNvPr>
            <p:cNvSpPr txBox="1"/>
            <p:nvPr/>
          </p:nvSpPr>
          <p:spPr>
            <a:xfrm>
              <a:off x="0" y="-57150"/>
              <a:ext cx="2828255" cy="2745944"/>
            </a:xfrm>
            <a:prstGeom prst="rect">
              <a:avLst/>
            </a:prstGeom>
          </p:spPr>
          <p:txBody>
            <a:bodyPr lIns="50800" tIns="50800" rIns="50800" bIns="50800" rtlCol="0" anchor="ctr"/>
            <a:lstStyle/>
            <a:p>
              <a:pPr algn="ctr">
                <a:lnSpc>
                  <a:spcPts val="3727"/>
                </a:lnSpc>
              </a:pPr>
              <a:endParaRPr/>
            </a:p>
          </p:txBody>
        </p:sp>
      </p:grpSp>
      <p:pic>
        <p:nvPicPr>
          <p:cNvPr id="4" name="Picture 3">
            <a:extLst>
              <a:ext uri="{FF2B5EF4-FFF2-40B4-BE49-F238E27FC236}">
                <a16:creationId xmlns:a16="http://schemas.microsoft.com/office/drawing/2014/main" id="{105C0CBF-19AF-44D7-8993-068FF286BF41}"/>
              </a:ext>
            </a:extLst>
          </p:cNvPr>
          <p:cNvPicPr>
            <a:picLocks noChangeAspect="1"/>
          </p:cNvPicPr>
          <p:nvPr/>
        </p:nvPicPr>
        <p:blipFill rotWithShape="1">
          <a:blip r:embed="rId3">
            <a:extLst>
              <a:ext uri="{28A0092B-C50C-407E-A947-70E740481C1C}">
                <a14:useLocalDpi xmlns:a14="http://schemas.microsoft.com/office/drawing/2010/main" val="0"/>
              </a:ext>
            </a:extLst>
          </a:blip>
          <a:srcRect b="51002"/>
          <a:stretch/>
        </p:blipFill>
        <p:spPr>
          <a:xfrm>
            <a:off x="2404720" y="3851557"/>
            <a:ext cx="4446717" cy="4862137"/>
          </a:xfrm>
          <a:prstGeom prst="rect">
            <a:avLst/>
          </a:prstGeom>
          <a:ln w="19050">
            <a:noFill/>
          </a:ln>
        </p:spPr>
      </p:pic>
      <p:pic>
        <p:nvPicPr>
          <p:cNvPr id="6" name="Picture 5">
            <a:extLst>
              <a:ext uri="{FF2B5EF4-FFF2-40B4-BE49-F238E27FC236}">
                <a16:creationId xmlns:a16="http://schemas.microsoft.com/office/drawing/2014/main" id="{D97F0C65-56DE-4CCF-A0A7-D5C18C5DE0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996751" y="2286235"/>
            <a:ext cx="4377391" cy="6652255"/>
          </a:xfrm>
          <a:prstGeom prst="rect">
            <a:avLst/>
          </a:prstGeom>
        </p:spPr>
      </p:pic>
      <p:pic>
        <p:nvPicPr>
          <p:cNvPr id="20" name="Picture 19">
            <a:extLst>
              <a:ext uri="{FF2B5EF4-FFF2-40B4-BE49-F238E27FC236}">
                <a16:creationId xmlns:a16="http://schemas.microsoft.com/office/drawing/2014/main" id="{098C45CA-48CD-4E14-852A-09BB798BF1EF}"/>
              </a:ext>
            </a:extLst>
          </p:cNvPr>
          <p:cNvPicPr>
            <a:picLocks noChangeAspect="1"/>
          </p:cNvPicPr>
          <p:nvPr/>
        </p:nvPicPr>
        <p:blipFill rotWithShape="1">
          <a:blip r:embed="rId3">
            <a:extLst>
              <a:ext uri="{28A0092B-C50C-407E-A947-70E740481C1C}">
                <a14:useLocalDpi xmlns:a14="http://schemas.microsoft.com/office/drawing/2010/main" val="0"/>
              </a:ext>
            </a:extLst>
          </a:blip>
          <a:srcRect t="48977"/>
          <a:stretch/>
        </p:blipFill>
        <p:spPr>
          <a:xfrm>
            <a:off x="7223348" y="3844125"/>
            <a:ext cx="4401164" cy="5011297"/>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2">
            <a:extLst>
              <a:ext uri="{FF2B5EF4-FFF2-40B4-BE49-F238E27FC236}">
                <a16:creationId xmlns:a16="http://schemas.microsoft.com/office/drawing/2014/main" id="{2DD7384D-7C70-48BC-A68B-968875A64594}"/>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7" name="TextBox 7"/>
          <p:cNvSpPr txBox="1"/>
          <p:nvPr/>
        </p:nvSpPr>
        <p:spPr>
          <a:xfrm>
            <a:off x="4084070" y="860899"/>
            <a:ext cx="10119855" cy="761959"/>
          </a:xfrm>
          <a:prstGeom prst="rect">
            <a:avLst/>
          </a:prstGeom>
        </p:spPr>
        <p:txBody>
          <a:bodyPr lIns="0" tIns="0" rIns="0" bIns="0" rtlCol="0" anchor="t">
            <a:spAutoFit/>
          </a:bodyPr>
          <a:lstStyle/>
          <a:p>
            <a:pPr marL="0" lvl="0" indent="0" algn="l">
              <a:lnSpc>
                <a:spcPts val="6056"/>
              </a:lnSpc>
              <a:spcBef>
                <a:spcPct val="0"/>
              </a:spcBef>
            </a:pPr>
            <a:r>
              <a:rPr lang="en-US" sz="5046" b="1">
                <a:solidFill>
                  <a:srgbClr val="BD48F9"/>
                </a:solidFill>
                <a:latin typeface="Mulish Heavy"/>
                <a:ea typeface="Mulish Heavy"/>
                <a:cs typeface="Mulish Heavy"/>
                <a:sym typeface="Mulish Heavy"/>
              </a:rPr>
              <a:t>LAYOUT PROGRAM ( OUTPUT )</a:t>
            </a:r>
          </a:p>
        </p:txBody>
      </p:sp>
      <p:grpSp>
        <p:nvGrpSpPr>
          <p:cNvPr id="6" name="Group 5">
            <a:extLst>
              <a:ext uri="{FF2B5EF4-FFF2-40B4-BE49-F238E27FC236}">
                <a16:creationId xmlns:a16="http://schemas.microsoft.com/office/drawing/2014/main" id="{8EA13CB8-7E4C-4AF3-BA4B-B2998F6120BE}"/>
              </a:ext>
            </a:extLst>
          </p:cNvPr>
          <p:cNvGrpSpPr/>
          <p:nvPr/>
        </p:nvGrpSpPr>
        <p:grpSpPr>
          <a:xfrm>
            <a:off x="425620" y="1895086"/>
            <a:ext cx="17436759" cy="6496827"/>
            <a:chOff x="1925402" y="1466073"/>
            <a:chExt cx="14212800" cy="5295600"/>
          </a:xfrm>
        </p:grpSpPr>
        <p:grpSp>
          <p:nvGrpSpPr>
            <p:cNvPr id="3" name="Group 3"/>
            <p:cNvGrpSpPr/>
            <p:nvPr/>
          </p:nvGrpSpPr>
          <p:grpSpPr>
            <a:xfrm rot="10786008">
              <a:off x="1925402" y="1466073"/>
              <a:ext cx="14212800" cy="5295600"/>
              <a:chOff x="0" y="0"/>
              <a:chExt cx="2828255" cy="2688794"/>
            </a:xfrm>
          </p:grpSpPr>
          <p:sp>
            <p:nvSpPr>
              <p:cNvPr id="4" name="Freeform 4"/>
              <p:cNvSpPr/>
              <p:nvPr/>
            </p:nvSpPr>
            <p:spPr>
              <a:xfrm>
                <a:off x="0" y="0"/>
                <a:ext cx="2828255" cy="2688794"/>
              </a:xfrm>
              <a:custGeom>
                <a:avLst/>
                <a:gdLst/>
                <a:ahLst/>
                <a:cxnLst/>
                <a:rect l="l" t="t" r="r" b="b"/>
                <a:pathLst>
                  <a:path w="2828255" h="2688794">
                    <a:moveTo>
                      <a:pt x="28435" y="0"/>
                    </a:moveTo>
                    <a:lnTo>
                      <a:pt x="2799820" y="0"/>
                    </a:lnTo>
                    <a:cubicBezTo>
                      <a:pt x="2815524" y="0"/>
                      <a:pt x="2828255" y="12731"/>
                      <a:pt x="2828255" y="28435"/>
                    </a:cubicBezTo>
                    <a:lnTo>
                      <a:pt x="2828255" y="2660359"/>
                    </a:lnTo>
                    <a:cubicBezTo>
                      <a:pt x="2828255" y="2667901"/>
                      <a:pt x="2825260" y="2675133"/>
                      <a:pt x="2819927" y="2680466"/>
                    </a:cubicBezTo>
                    <a:cubicBezTo>
                      <a:pt x="2814594" y="2685798"/>
                      <a:pt x="2807362" y="2688794"/>
                      <a:pt x="2799820" y="2688794"/>
                    </a:cubicBezTo>
                    <a:lnTo>
                      <a:pt x="28435" y="2688794"/>
                    </a:lnTo>
                    <a:cubicBezTo>
                      <a:pt x="20894" y="2688794"/>
                      <a:pt x="13661" y="2685798"/>
                      <a:pt x="8329" y="2680466"/>
                    </a:cubicBezTo>
                    <a:cubicBezTo>
                      <a:pt x="2996" y="2675133"/>
                      <a:pt x="0" y="2667901"/>
                      <a:pt x="0" y="2660359"/>
                    </a:cubicBezTo>
                    <a:lnTo>
                      <a:pt x="0" y="28435"/>
                    </a:lnTo>
                    <a:cubicBezTo>
                      <a:pt x="0" y="20894"/>
                      <a:pt x="2996" y="13661"/>
                      <a:pt x="8329" y="8329"/>
                    </a:cubicBezTo>
                    <a:cubicBezTo>
                      <a:pt x="13661" y="2996"/>
                      <a:pt x="20894" y="0"/>
                      <a:pt x="28435" y="0"/>
                    </a:cubicBezTo>
                    <a:close/>
                  </a:path>
                </a:pathLst>
              </a:custGeom>
              <a:gradFill rotWithShape="1">
                <a:gsLst>
                  <a:gs pos="0">
                    <a:srgbClr val="000000">
                      <a:alpha val="100000"/>
                    </a:srgbClr>
                  </a:gs>
                  <a:gs pos="100000">
                    <a:srgbClr val="555555">
                      <a:alpha val="10000"/>
                    </a:srgbClr>
                  </a:gs>
                </a:gsLst>
                <a:lin ang="0"/>
              </a:gradFill>
              <a:ln w="38100" cap="rnd">
                <a:gradFill>
                  <a:gsLst>
                    <a:gs pos="0">
                      <a:srgbClr val="CDCDCD">
                        <a:alpha val="100000"/>
                      </a:srgbClr>
                    </a:gs>
                    <a:gs pos="100000">
                      <a:srgbClr val="555555">
                        <a:alpha val="50000"/>
                      </a:srgbClr>
                    </a:gs>
                  </a:gsLst>
                  <a:path path="circle">
                    <a:fillToRect r="100000" b="100000"/>
                  </a:path>
                  <a:tileRect l="-100000" t="-100000"/>
                </a:gradFill>
                <a:prstDash val="solid"/>
                <a:round/>
              </a:ln>
            </p:spPr>
          </p:sp>
          <p:sp>
            <p:nvSpPr>
              <p:cNvPr id="5" name="TextBox 5"/>
              <p:cNvSpPr txBox="1"/>
              <p:nvPr/>
            </p:nvSpPr>
            <p:spPr>
              <a:xfrm>
                <a:off x="0" y="-57150"/>
                <a:ext cx="2828255" cy="2745944"/>
              </a:xfrm>
              <a:prstGeom prst="rect">
                <a:avLst/>
              </a:prstGeom>
            </p:spPr>
            <p:txBody>
              <a:bodyPr lIns="50800" tIns="50800" rIns="50800" bIns="50800" rtlCol="0" anchor="ctr"/>
              <a:lstStyle/>
              <a:p>
                <a:pPr algn="ctr">
                  <a:lnSpc>
                    <a:spcPts val="3727"/>
                  </a:lnSpc>
                </a:pPr>
                <a:endParaRPr/>
              </a:p>
            </p:txBody>
          </p:sp>
        </p:grpSp>
        <p:pic>
          <p:nvPicPr>
            <p:cNvPr id="10" name="Picture 9">
              <a:extLst>
                <a:ext uri="{FF2B5EF4-FFF2-40B4-BE49-F238E27FC236}">
                  <a16:creationId xmlns:a16="http://schemas.microsoft.com/office/drawing/2014/main" id="{4FDD3E7D-0B40-423E-A9E0-79E18D3860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4965" y="1672263"/>
              <a:ext cx="13853673" cy="4936648"/>
            </a:xfrm>
            <a:prstGeom prst="rect">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11" name="Group 3">
            <a:extLst>
              <a:ext uri="{FF2B5EF4-FFF2-40B4-BE49-F238E27FC236}">
                <a16:creationId xmlns:a16="http://schemas.microsoft.com/office/drawing/2014/main" id="{48994D10-ABD2-4BB4-A86A-2A25FEECA7F9}"/>
              </a:ext>
            </a:extLst>
          </p:cNvPr>
          <p:cNvGrpSpPr/>
          <p:nvPr/>
        </p:nvGrpSpPr>
        <p:grpSpPr>
          <a:xfrm rot="10786008">
            <a:off x="5040000" y="1539887"/>
            <a:ext cx="8208000" cy="7524000"/>
            <a:chOff x="0" y="0"/>
            <a:chExt cx="2828255" cy="2688794"/>
          </a:xfrm>
        </p:grpSpPr>
        <p:sp>
          <p:nvSpPr>
            <p:cNvPr id="12" name="Freeform 4">
              <a:extLst>
                <a:ext uri="{FF2B5EF4-FFF2-40B4-BE49-F238E27FC236}">
                  <a16:creationId xmlns:a16="http://schemas.microsoft.com/office/drawing/2014/main" id="{89CE8E5C-3854-4E9B-BDFB-B2D39E7EC04C}"/>
                </a:ext>
              </a:extLst>
            </p:cNvPr>
            <p:cNvSpPr/>
            <p:nvPr/>
          </p:nvSpPr>
          <p:spPr>
            <a:xfrm>
              <a:off x="0" y="0"/>
              <a:ext cx="2828255" cy="2688794"/>
            </a:xfrm>
            <a:custGeom>
              <a:avLst/>
              <a:gdLst/>
              <a:ahLst/>
              <a:cxnLst/>
              <a:rect l="l" t="t" r="r" b="b"/>
              <a:pathLst>
                <a:path w="2828255" h="2688794">
                  <a:moveTo>
                    <a:pt x="28435" y="0"/>
                  </a:moveTo>
                  <a:lnTo>
                    <a:pt x="2799820" y="0"/>
                  </a:lnTo>
                  <a:cubicBezTo>
                    <a:pt x="2815524" y="0"/>
                    <a:pt x="2828255" y="12731"/>
                    <a:pt x="2828255" y="28435"/>
                  </a:cubicBezTo>
                  <a:lnTo>
                    <a:pt x="2828255" y="2660359"/>
                  </a:lnTo>
                  <a:cubicBezTo>
                    <a:pt x="2828255" y="2667901"/>
                    <a:pt x="2825260" y="2675133"/>
                    <a:pt x="2819927" y="2680466"/>
                  </a:cubicBezTo>
                  <a:cubicBezTo>
                    <a:pt x="2814594" y="2685798"/>
                    <a:pt x="2807362" y="2688794"/>
                    <a:pt x="2799820" y="2688794"/>
                  </a:cubicBezTo>
                  <a:lnTo>
                    <a:pt x="28435" y="2688794"/>
                  </a:lnTo>
                  <a:cubicBezTo>
                    <a:pt x="20894" y="2688794"/>
                    <a:pt x="13661" y="2685798"/>
                    <a:pt x="8329" y="2680466"/>
                  </a:cubicBezTo>
                  <a:cubicBezTo>
                    <a:pt x="2996" y="2675133"/>
                    <a:pt x="0" y="2667901"/>
                    <a:pt x="0" y="2660359"/>
                  </a:cubicBezTo>
                  <a:lnTo>
                    <a:pt x="0" y="28435"/>
                  </a:lnTo>
                  <a:cubicBezTo>
                    <a:pt x="0" y="20894"/>
                    <a:pt x="2996" y="13661"/>
                    <a:pt x="8329" y="8329"/>
                  </a:cubicBezTo>
                  <a:cubicBezTo>
                    <a:pt x="13661" y="2996"/>
                    <a:pt x="20894" y="0"/>
                    <a:pt x="28435" y="0"/>
                  </a:cubicBezTo>
                  <a:close/>
                </a:path>
              </a:pathLst>
            </a:custGeom>
            <a:gradFill rotWithShape="1">
              <a:gsLst>
                <a:gs pos="0">
                  <a:srgbClr val="000000">
                    <a:alpha val="100000"/>
                  </a:srgbClr>
                </a:gs>
                <a:gs pos="100000">
                  <a:srgbClr val="555555">
                    <a:alpha val="10000"/>
                  </a:srgbClr>
                </a:gs>
              </a:gsLst>
              <a:lin ang="0"/>
            </a:gradFill>
            <a:ln w="38100" cap="rnd">
              <a:gradFill>
                <a:gsLst>
                  <a:gs pos="0">
                    <a:srgbClr val="CDCDCD">
                      <a:alpha val="100000"/>
                    </a:srgbClr>
                  </a:gs>
                  <a:gs pos="100000">
                    <a:srgbClr val="555555">
                      <a:alpha val="50000"/>
                    </a:srgbClr>
                  </a:gs>
                </a:gsLst>
                <a:path path="circle">
                  <a:fillToRect r="100000" b="100000"/>
                </a:path>
                <a:tileRect l="-100000" t="-100000"/>
              </a:gradFill>
              <a:prstDash val="solid"/>
              <a:round/>
            </a:ln>
          </p:spPr>
        </p:sp>
        <p:sp>
          <p:nvSpPr>
            <p:cNvPr id="13" name="TextBox 5">
              <a:extLst>
                <a:ext uri="{FF2B5EF4-FFF2-40B4-BE49-F238E27FC236}">
                  <a16:creationId xmlns:a16="http://schemas.microsoft.com/office/drawing/2014/main" id="{69330380-304E-4976-ABED-6AFDC3BD7135}"/>
                </a:ext>
              </a:extLst>
            </p:cNvPr>
            <p:cNvSpPr txBox="1"/>
            <p:nvPr/>
          </p:nvSpPr>
          <p:spPr>
            <a:xfrm>
              <a:off x="0" y="-57150"/>
              <a:ext cx="2828255" cy="2745944"/>
            </a:xfrm>
            <a:prstGeom prst="rect">
              <a:avLst/>
            </a:prstGeom>
          </p:spPr>
          <p:txBody>
            <a:bodyPr lIns="50800" tIns="50800" rIns="50800" bIns="50800" rtlCol="0" anchor="ctr"/>
            <a:lstStyle/>
            <a:p>
              <a:pPr algn="ctr">
                <a:lnSpc>
                  <a:spcPts val="3727"/>
                </a:lnSpc>
              </a:pPr>
              <a:endParaRPr/>
            </a:p>
          </p:txBody>
        </p:sp>
      </p:grpSp>
      <p:pic>
        <p:nvPicPr>
          <p:cNvPr id="8" name="Picture 7">
            <a:extLst>
              <a:ext uri="{FF2B5EF4-FFF2-40B4-BE49-F238E27FC236}">
                <a16:creationId xmlns:a16="http://schemas.microsoft.com/office/drawing/2014/main" id="{9D64ABDF-CA93-40BC-84F2-03C01A6495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9700" y="1719977"/>
            <a:ext cx="7848600" cy="7163822"/>
          </a:xfrm>
          <a:prstGeom prst="rect">
            <a:avLst/>
          </a:prstGeom>
        </p:spPr>
      </p:pic>
      <p:sp>
        <p:nvSpPr>
          <p:cNvPr id="7" name="TextBox 7"/>
          <p:cNvSpPr txBox="1"/>
          <p:nvPr/>
        </p:nvSpPr>
        <p:spPr>
          <a:xfrm>
            <a:off x="4162156" y="515271"/>
            <a:ext cx="10119855" cy="761959"/>
          </a:xfrm>
          <a:prstGeom prst="rect">
            <a:avLst/>
          </a:prstGeom>
        </p:spPr>
        <p:txBody>
          <a:bodyPr lIns="0" tIns="0" rIns="0" bIns="0" rtlCol="0" anchor="t">
            <a:spAutoFit/>
          </a:bodyPr>
          <a:lstStyle/>
          <a:p>
            <a:pPr marL="0" lvl="0" indent="0" algn="l">
              <a:lnSpc>
                <a:spcPts val="6056"/>
              </a:lnSpc>
              <a:spcBef>
                <a:spcPct val="0"/>
              </a:spcBef>
            </a:pPr>
            <a:r>
              <a:rPr lang="en-US" sz="5046" b="1">
                <a:solidFill>
                  <a:srgbClr val="BD48F9"/>
                </a:solidFill>
                <a:latin typeface="Mulish Heavy"/>
                <a:ea typeface="Mulish Heavy"/>
                <a:cs typeface="Mulish Heavy"/>
                <a:sym typeface="Mulish Heavy"/>
              </a:rPr>
              <a:t>LAYOUT PROGRAM ( OUTPUT )</a:t>
            </a:r>
          </a:p>
        </p:txBody>
      </p:sp>
    </p:spTree>
    <p:extLst>
      <p:ext uri="{BB962C8B-B14F-4D97-AF65-F5344CB8AC3E}">
        <p14:creationId xmlns:p14="http://schemas.microsoft.com/office/powerpoint/2010/main" val="28175780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1258835" y="2513808"/>
            <a:ext cx="15770330" cy="8502264"/>
          </a:xfrm>
          <a:prstGeom prst="rect">
            <a:avLst/>
          </a:prstGeom>
        </p:spPr>
        <p:txBody>
          <a:bodyPr lIns="0" tIns="0" rIns="0" bIns="0" rtlCol="0" anchor="t">
            <a:spAutoFit/>
          </a:bodyPr>
          <a:lstStyle/>
          <a:p>
            <a:pPr marL="0" lvl="0" indent="0" algn="just">
              <a:lnSpc>
                <a:spcPts val="3657"/>
              </a:lnSpc>
              <a:spcBef>
                <a:spcPct val="0"/>
              </a:spcBef>
            </a:pPr>
            <a:r>
              <a:rPr lang="en-US" sz="2612" b="1">
                <a:solidFill>
                  <a:srgbClr val="FFFFFF"/>
                </a:solidFill>
                <a:latin typeface="Mulish Bold"/>
                <a:ea typeface="Mulish Bold"/>
                <a:cs typeface="Mulish Bold"/>
                <a:sym typeface="Mulish Bold"/>
              </a:rPr>
              <a:t>Dapat disimpulkan bahwa p</a:t>
            </a:r>
            <a:r>
              <a:rPr lang="en-US" sz="2612" b="1" u="none" strike="noStrike">
                <a:solidFill>
                  <a:srgbClr val="FFFFFF"/>
                </a:solidFill>
                <a:latin typeface="Mulish Bold"/>
                <a:ea typeface="Mulish Bold"/>
                <a:cs typeface="Mulish Bold"/>
                <a:sym typeface="Mulish Bold"/>
              </a:rPr>
              <a:t>rogram ini dapat memberikan solusi yang efektif untuk mengatasi permasalahan pengelolaan data pelanggan, perhitungan pembayaran, dan pembuatan laporan di klinik perawatan kecantikan. Dengan menggunakan aplikasi ini, klinik dapat meningkatkan efisiensi operasional, mengurangi kesalahan, serta mempercepat proses pembuatan laporan keuangan. Hal ini tentunya akan mendukung kelancaran operasional klinik, memberikan pengalaman yang lebih baik kepada pelanggan, dan membantu manajemen dalam membuat keputusan yang lebih tepat dan cepat. </a:t>
            </a:r>
          </a:p>
          <a:p>
            <a:pPr marL="0" lvl="0" indent="0" algn="just">
              <a:lnSpc>
                <a:spcPts val="3657"/>
              </a:lnSpc>
              <a:spcBef>
                <a:spcPct val="0"/>
              </a:spcBef>
            </a:pPr>
            <a:endParaRPr lang="en-US" sz="2612" b="1">
              <a:solidFill>
                <a:srgbClr val="FFFFFF"/>
              </a:solidFill>
              <a:latin typeface="Mulish Bold"/>
              <a:ea typeface="Mulish Bold"/>
              <a:cs typeface="Mulish Bold"/>
              <a:sym typeface="Mulish Bold"/>
            </a:endParaRPr>
          </a:p>
          <a:p>
            <a:pPr marL="0" lvl="0" indent="0" algn="just">
              <a:lnSpc>
                <a:spcPts val="3657"/>
              </a:lnSpc>
              <a:spcBef>
                <a:spcPct val="0"/>
              </a:spcBef>
            </a:pPr>
            <a:r>
              <a:rPr lang="en-US" sz="2612" b="1" u="none" strike="noStrike">
                <a:solidFill>
                  <a:srgbClr val="FFFFFF"/>
                </a:solidFill>
                <a:latin typeface="Mulish Bold"/>
                <a:ea typeface="Mulish Bold"/>
                <a:cs typeface="Mulish Bold"/>
                <a:sym typeface="Mulish Bold"/>
              </a:rPr>
              <a:t>Saran :</a:t>
            </a:r>
          </a:p>
          <a:p>
            <a:pPr marL="0" lvl="0" indent="0" algn="just">
              <a:lnSpc>
                <a:spcPts val="3657"/>
              </a:lnSpc>
              <a:spcBef>
                <a:spcPct val="0"/>
              </a:spcBef>
            </a:pPr>
            <a:r>
              <a:rPr lang="en-US" sz="2612" b="1" u="none" strike="noStrike">
                <a:solidFill>
                  <a:srgbClr val="FFFFFF"/>
                </a:solidFill>
                <a:latin typeface="Mulish Bold"/>
                <a:ea typeface="Mulish Bold"/>
                <a:cs typeface="Mulish Bold"/>
                <a:sym typeface="Mulish Bold"/>
              </a:rPr>
              <a:t>- Ubah aplikasi berbasis teks menjadi antarmuka grafis agar lebih mudah digunakan oleh staf klinik.</a:t>
            </a:r>
          </a:p>
          <a:p>
            <a:pPr marL="457200" lvl="0" indent="-457200" algn="just">
              <a:lnSpc>
                <a:spcPts val="3657"/>
              </a:lnSpc>
              <a:spcBef>
                <a:spcPct val="0"/>
              </a:spcBef>
              <a:buFontTx/>
              <a:buChar char="-"/>
            </a:pPr>
            <a:r>
              <a:rPr lang="en-US" sz="2612" b="1" u="none" strike="noStrike">
                <a:solidFill>
                  <a:srgbClr val="FFFFFF"/>
                </a:solidFill>
                <a:latin typeface="Mulish Bold"/>
                <a:ea typeface="Mulish Bold"/>
                <a:cs typeface="Mulish Bold"/>
                <a:sym typeface="Mulish Bold"/>
              </a:rPr>
              <a:t>Implementasikan fitur pencarian dan filter data pelanggan untuk mempercepat pencarian informasi.</a:t>
            </a:r>
          </a:p>
          <a:p>
            <a:pPr marL="457200" lvl="0" indent="-457200" algn="just">
              <a:lnSpc>
                <a:spcPts val="3657"/>
              </a:lnSpc>
              <a:spcBef>
                <a:spcPct val="0"/>
              </a:spcBef>
              <a:buFontTx/>
              <a:buChar char="-"/>
            </a:pPr>
            <a:endParaRPr lang="en-US" sz="2612" b="1">
              <a:solidFill>
                <a:srgbClr val="FFFFFF"/>
              </a:solidFill>
              <a:latin typeface="Mulish Bold"/>
              <a:ea typeface="Mulish Bold"/>
              <a:cs typeface="Mulish Bold"/>
              <a:sym typeface="Mulish Bold"/>
            </a:endParaRPr>
          </a:p>
          <a:p>
            <a:pPr algn="just">
              <a:lnSpc>
                <a:spcPts val="3657"/>
              </a:lnSpc>
              <a:spcBef>
                <a:spcPct val="0"/>
              </a:spcBef>
            </a:pPr>
            <a:r>
              <a:rPr lang="en-US" sz="2612" b="1">
                <a:solidFill>
                  <a:srgbClr val="FFFFFF"/>
                </a:solidFill>
                <a:latin typeface="Mulish Bold"/>
                <a:ea typeface="Mulish Bold"/>
                <a:cs typeface="Mulish Bold"/>
                <a:sym typeface="Mulish Bold"/>
              </a:rPr>
              <a:t>Link Project : </a:t>
            </a:r>
            <a:r>
              <a:rPr lang="en-US" sz="2612" b="1">
                <a:solidFill>
                  <a:srgbClr val="FFFFFF"/>
                </a:solidFill>
                <a:latin typeface="Mulish Bold"/>
                <a:ea typeface="Mulish Bold"/>
                <a:cs typeface="Mulish Bold"/>
                <a:sym typeface="Mulish Bold"/>
                <a:hlinkClick r:id="rId3"/>
              </a:rPr>
              <a:t>https://github.com/satrioow/projek-java-klinik</a:t>
            </a:r>
            <a:endParaRPr lang="en-US" sz="2612" b="1">
              <a:solidFill>
                <a:srgbClr val="FFFFFF"/>
              </a:solidFill>
              <a:latin typeface="Mulish Bold"/>
              <a:ea typeface="Mulish Bold"/>
              <a:cs typeface="Mulish Bold"/>
              <a:sym typeface="Mulish Bold"/>
            </a:endParaRPr>
          </a:p>
          <a:p>
            <a:pPr lvl="0" algn="just">
              <a:lnSpc>
                <a:spcPts val="3657"/>
              </a:lnSpc>
              <a:spcBef>
                <a:spcPct val="0"/>
              </a:spcBef>
            </a:pPr>
            <a:endParaRPr lang="en-US" sz="2612" b="1" u="none" strike="noStrike">
              <a:solidFill>
                <a:srgbClr val="FFFFFF"/>
              </a:solidFill>
              <a:latin typeface="Mulish Bold"/>
              <a:ea typeface="Mulish Bold"/>
              <a:cs typeface="Mulish Bold"/>
              <a:sym typeface="Mulish Bold"/>
            </a:endParaRPr>
          </a:p>
          <a:p>
            <a:pPr marL="0" lvl="0" indent="0" algn="just">
              <a:lnSpc>
                <a:spcPts val="3657"/>
              </a:lnSpc>
              <a:spcBef>
                <a:spcPct val="0"/>
              </a:spcBef>
            </a:pPr>
            <a:endParaRPr lang="en-US" sz="2612" b="1" u="none" strike="noStrike">
              <a:solidFill>
                <a:srgbClr val="FFFFFF"/>
              </a:solidFill>
              <a:latin typeface="Mulish Bold"/>
              <a:ea typeface="Mulish Bold"/>
              <a:cs typeface="Mulish Bold"/>
              <a:sym typeface="Mulish Bold"/>
            </a:endParaRPr>
          </a:p>
          <a:p>
            <a:pPr marL="0" lvl="0" indent="0" algn="just">
              <a:lnSpc>
                <a:spcPts val="3657"/>
              </a:lnSpc>
              <a:spcBef>
                <a:spcPct val="0"/>
              </a:spcBef>
            </a:pPr>
            <a:endParaRPr lang="en-US" sz="2612" b="1" u="none" strike="noStrike">
              <a:solidFill>
                <a:srgbClr val="FFFFFF"/>
              </a:solidFill>
              <a:latin typeface="Mulish Bold"/>
              <a:ea typeface="Mulish Bold"/>
              <a:cs typeface="Mulish Bold"/>
              <a:sym typeface="Mulish Bold"/>
            </a:endParaRPr>
          </a:p>
        </p:txBody>
      </p:sp>
      <p:sp>
        <p:nvSpPr>
          <p:cNvPr id="4" name="TextBox 4"/>
          <p:cNvSpPr txBox="1"/>
          <p:nvPr/>
        </p:nvSpPr>
        <p:spPr>
          <a:xfrm>
            <a:off x="4542043" y="1301963"/>
            <a:ext cx="9203914" cy="923925"/>
          </a:xfrm>
          <a:prstGeom prst="rect">
            <a:avLst/>
          </a:prstGeom>
        </p:spPr>
        <p:txBody>
          <a:bodyPr lIns="0" tIns="0" rIns="0" bIns="0" rtlCol="0" anchor="t">
            <a:spAutoFit/>
          </a:bodyPr>
          <a:lstStyle/>
          <a:p>
            <a:pPr marL="0" lvl="0" indent="0" algn="ctr">
              <a:lnSpc>
                <a:spcPts val="7200"/>
              </a:lnSpc>
              <a:spcBef>
                <a:spcPct val="0"/>
              </a:spcBef>
            </a:pPr>
            <a:r>
              <a:rPr lang="en-US" sz="6000" b="1">
                <a:solidFill>
                  <a:srgbClr val="BD48F9"/>
                </a:solidFill>
                <a:latin typeface="Mulish Heavy"/>
                <a:ea typeface="Mulish Heavy"/>
                <a:cs typeface="Mulish Heavy"/>
                <a:sym typeface="Mulish Heavy"/>
              </a:rPr>
              <a:t>KESIMPULAN &amp; SARAN</a:t>
            </a:r>
          </a:p>
        </p:txBody>
      </p:sp>
      <p:sp>
        <p:nvSpPr>
          <p:cNvPr id="5" name="TextBox 5"/>
          <p:cNvSpPr txBox="1"/>
          <p:nvPr/>
        </p:nvSpPr>
        <p:spPr>
          <a:xfrm>
            <a:off x="12732224" y="749883"/>
            <a:ext cx="4527076" cy="264160"/>
          </a:xfrm>
          <a:prstGeom prst="rect">
            <a:avLst/>
          </a:prstGeom>
        </p:spPr>
        <p:txBody>
          <a:bodyPr lIns="0" tIns="0" rIns="0" bIns="0" rtlCol="0" anchor="t">
            <a:spAutoFit/>
          </a:bodyPr>
          <a:lstStyle/>
          <a:p>
            <a:pPr algn="r">
              <a:lnSpc>
                <a:spcPts val="2239"/>
              </a:lnSpc>
            </a:pPr>
            <a:r>
              <a:rPr lang="en-US" sz="1599" b="1">
                <a:solidFill>
                  <a:srgbClr val="FFFFFF">
                    <a:alpha val="80000"/>
                  </a:srgbClr>
                </a:solidFill>
                <a:latin typeface="Mulish Bold"/>
                <a:ea typeface="Mulish Bold"/>
                <a:cs typeface="Mulish Bold"/>
                <a:sym typeface="Mulish Bold"/>
              </a:rPr>
              <a:t>INSTITUT WIDYA PRATAMA</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171717"/>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TotalTime>
  <Words>274</Words>
  <Application>Microsoft Office PowerPoint</Application>
  <PresentationFormat>Custom</PresentationFormat>
  <Paragraphs>31</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Mulish Bold</vt:lpstr>
      <vt:lpstr>Mulish Heavy</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PROJEK AKHIR ALGORITMA PEMOGRAMAN</dc:title>
  <cp:lastModifiedBy>Restu Dwi Satrio</cp:lastModifiedBy>
  <cp:revision>17</cp:revision>
  <dcterms:created xsi:type="dcterms:W3CDTF">2006-08-16T00:00:00Z</dcterms:created>
  <dcterms:modified xsi:type="dcterms:W3CDTF">2025-01-08T15:47:35Z</dcterms:modified>
  <dc:identifier>DAGa1Sx8lgQ</dc:identifier>
</cp:coreProperties>
</file>

<file path=docProps/thumbnail.jpeg>
</file>